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35" r:id="rId2"/>
    <p:sldId id="580" r:id="rId3"/>
    <p:sldId id="566" r:id="rId4"/>
    <p:sldId id="570" r:id="rId5"/>
    <p:sldId id="571" r:id="rId6"/>
    <p:sldId id="572" r:id="rId7"/>
    <p:sldId id="573" r:id="rId8"/>
    <p:sldId id="575" r:id="rId9"/>
    <p:sldId id="574" r:id="rId10"/>
    <p:sldId id="576" r:id="rId11"/>
    <p:sldId id="577" r:id="rId12"/>
    <p:sldId id="578" r:id="rId13"/>
    <p:sldId id="57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CC00"/>
    <a:srgbClr val="FFFF00"/>
    <a:srgbClr val="FF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9347" autoAdjust="0"/>
  </p:normalViewPr>
  <p:slideViewPr>
    <p:cSldViewPr>
      <p:cViewPr varScale="1">
        <p:scale>
          <a:sx n="46" d="100"/>
          <a:sy n="46" d="100"/>
        </p:scale>
        <p:origin x="12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fld id="{A59EFD5B-B812-4CA9-9650-14521230B2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97610-F4B7-40B3-9628-498E446C6474}" type="slidenum">
              <a:rPr lang="en-US"/>
              <a:pPr/>
              <a:t>1</a:t>
            </a:fld>
            <a:endParaRPr lang="en-US"/>
          </a:p>
        </p:txBody>
      </p:sp>
      <p:sp>
        <p:nvSpPr>
          <p:cNvPr id="56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08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C0C44-BDB5-410D-9237-4561A3FB342F}" type="slidenum">
              <a:rPr lang="en-US"/>
              <a:pPr/>
              <a:t>3</a:t>
            </a:fld>
            <a:endParaRPr lang="en-US"/>
          </a:p>
        </p:txBody>
      </p:sp>
      <p:sp>
        <p:nvSpPr>
          <p:cNvPr id="83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6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D6E110-2FBC-4DA1-ADE6-7EE35977BA0C}" type="slidenum">
              <a:rPr lang="en-US"/>
              <a:pPr/>
              <a:t>4</a:t>
            </a:fld>
            <a:endParaRPr lang="en-US"/>
          </a:p>
        </p:txBody>
      </p:sp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3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D16148-4E1A-4EC3-8215-AC2289B877F6}" type="slidenum">
              <a:rPr lang="en-US"/>
              <a:pPr/>
              <a:t>5</a:t>
            </a:fld>
            <a:endParaRPr lang="en-US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46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48DBE1-8F39-4E08-A443-E06CD011C058}" type="slidenum">
              <a:rPr lang="en-US"/>
              <a:pPr/>
              <a:t>6</a:t>
            </a:fld>
            <a:endParaRPr lang="en-US"/>
          </a:p>
        </p:txBody>
      </p:sp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19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DCB770-4811-4997-8212-1C38E52228E8}" type="slidenum">
              <a:rPr lang="en-US"/>
              <a:pPr/>
              <a:t>7</a:t>
            </a:fld>
            <a:endParaRPr lang="en-US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96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FAAA35-8D22-429C-B5BC-00E19B2211ED}" type="slidenum">
              <a:rPr lang="en-US"/>
              <a:pPr/>
              <a:t>8</a:t>
            </a:fld>
            <a:endParaRPr lang="en-US"/>
          </a:p>
        </p:txBody>
      </p:sp>
      <p:sp>
        <p:nvSpPr>
          <p:cNvPr id="90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29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B90F7-F8A5-4F8C-A8F0-CC7CC895B324}" type="slidenum">
              <a:rPr lang="en-US"/>
              <a:pPr/>
              <a:t>9</a:t>
            </a:fld>
            <a:endParaRPr lang="en-US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36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2CECE-8DD2-4ACB-AA7C-FD1B65575A9E}" type="slidenum">
              <a:rPr lang="en-US"/>
              <a:pPr/>
              <a:t>10</a:t>
            </a:fld>
            <a:endParaRPr lang="en-US"/>
          </a:p>
        </p:txBody>
      </p:sp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27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FCE55-D324-4850-A970-47C8A2389592}" type="slidenum">
              <a:rPr lang="en-US"/>
              <a:pPr/>
              <a:t>11</a:t>
            </a:fld>
            <a:endParaRPr lang="en-US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51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E1905B-A5A0-47CB-9AAE-2EBCA00B3733}" type="slidenum">
              <a:rPr lang="en-US"/>
              <a:pPr/>
              <a:t>12</a:t>
            </a:fld>
            <a:endParaRPr lang="en-US"/>
          </a:p>
        </p:txBody>
      </p:sp>
      <p:sp>
        <p:nvSpPr>
          <p:cNvPr id="90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41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C23F39-683B-4C3F-A49D-3BE06C94498D}" type="slidenum">
              <a:rPr lang="en-US"/>
              <a:pPr/>
              <a:t>13</a:t>
            </a:fld>
            <a:endParaRPr lang="en-US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22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514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15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PY3P05</a:t>
            </a:r>
          </a:p>
          <a:p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o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3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7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21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27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jpe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905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1676400"/>
            <a:ext cx="6400800" cy="289560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4800" dirty="0" smtClean="0"/>
              <a:t>Zeeman Effect</a:t>
            </a:r>
            <a:endParaRPr lang="en-US" sz="48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err="1" smtClean="0"/>
              <a:t>Depinder</a:t>
            </a:r>
            <a:r>
              <a:rPr lang="en-US" sz="2000" dirty="0" smtClean="0"/>
              <a:t> Singh</a:t>
            </a:r>
          </a:p>
          <a:p>
            <a:r>
              <a:rPr lang="en-US" sz="2000" dirty="0" smtClean="0"/>
              <a:t>Assistant Professor in Physics</a:t>
            </a:r>
          </a:p>
          <a:p>
            <a:r>
              <a:rPr lang="en-US" sz="2000" dirty="0" smtClean="0"/>
              <a:t>Govt. College, </a:t>
            </a:r>
            <a:r>
              <a:rPr lang="en-US" sz="2000" dirty="0" err="1" smtClean="0"/>
              <a:t>Ropar</a:t>
            </a:r>
            <a:endParaRPr lang="en-US" sz="2000" dirty="0"/>
          </a:p>
          <a:p>
            <a:pPr lvl="1"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Zeeman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Atoms in magnetic fields:</a:t>
            </a:r>
          </a:p>
          <a:p>
            <a:endParaRPr lang="en-US" sz="2000" dirty="0"/>
          </a:p>
          <a:p>
            <a:pPr lvl="1"/>
            <a:r>
              <a:rPr lang="en-US" sz="2000" dirty="0"/>
              <a:t>Normal Zeeman effect</a:t>
            </a:r>
          </a:p>
          <a:p>
            <a:endParaRPr lang="en-US" sz="2000" dirty="0"/>
          </a:p>
          <a:p>
            <a:pPr lvl="1"/>
            <a:r>
              <a:rPr lang="en-US" sz="2000" dirty="0"/>
              <a:t>Anomalous Zeeman effect</a:t>
            </a:r>
          </a:p>
          <a:p>
            <a:pPr lvl="1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PY3P05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7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Zeeman Effect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5238"/>
            <a:ext cx="4572000" cy="4983162"/>
          </a:xfrm>
        </p:spPr>
        <p:txBody>
          <a:bodyPr/>
          <a:lstStyle/>
          <a:p>
            <a:r>
              <a:rPr lang="en-US"/>
              <a:t>First reported by Zeeman in 1896. Interpreted by Lorentz.</a:t>
            </a:r>
          </a:p>
          <a:p>
            <a:endParaRPr lang="en-US"/>
          </a:p>
          <a:p>
            <a:r>
              <a:rPr lang="en-US"/>
              <a:t>Interaction between atoms and field can be classified into two regimes:</a:t>
            </a:r>
          </a:p>
          <a:p>
            <a:endParaRPr lang="en-US"/>
          </a:p>
          <a:p>
            <a:pPr lvl="1"/>
            <a:r>
              <a:rPr lang="en-US"/>
              <a:t>Weak fields: </a:t>
            </a:r>
            <a:r>
              <a:rPr lang="en-US" i="1"/>
              <a:t>Zeeman effect</a:t>
            </a:r>
            <a:r>
              <a:rPr lang="en-US"/>
              <a:t>, either </a:t>
            </a:r>
            <a:r>
              <a:rPr lang="en-US" i="1"/>
              <a:t>normal</a:t>
            </a:r>
            <a:r>
              <a:rPr lang="en-US"/>
              <a:t> or </a:t>
            </a:r>
            <a:r>
              <a:rPr lang="en-US" i="1"/>
              <a:t>anomalous.</a:t>
            </a:r>
          </a:p>
          <a:p>
            <a:pPr lvl="1"/>
            <a:endParaRPr lang="en-US" i="1"/>
          </a:p>
          <a:p>
            <a:pPr lvl="1"/>
            <a:r>
              <a:rPr lang="en-US"/>
              <a:t>Strong fields: </a:t>
            </a:r>
            <a:r>
              <a:rPr lang="en-US" i="1"/>
              <a:t>Paschen-Back effect.</a:t>
            </a:r>
          </a:p>
          <a:p>
            <a:pPr lvl="1"/>
            <a:endParaRPr lang="en-US" i="1"/>
          </a:p>
          <a:p>
            <a:r>
              <a:rPr lang="en-US"/>
              <a:t>Normal Zeeman effect agrees with the classical theory of Lorentz. Anomalous effect depends on electron spin, and is purely quantum mechanical.</a:t>
            </a:r>
          </a:p>
          <a:p>
            <a:endParaRPr lang="en-US"/>
          </a:p>
        </p:txBody>
      </p:sp>
      <p:sp>
        <p:nvSpPr>
          <p:cNvPr id="829473" name="Text Box 33"/>
          <p:cNvSpPr txBox="1">
            <a:spLocks noChangeArrowheads="1"/>
          </p:cNvSpPr>
          <p:nvPr/>
        </p:nvSpPr>
        <p:spPr bwMode="auto">
          <a:xfrm>
            <a:off x="8189913" y="2362200"/>
            <a:ext cx="18473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1600" i="0" dirty="0">
              <a:latin typeface="Times New Roman" pitchFamily="84" charset="0"/>
            </a:endParaRPr>
          </a:p>
          <a:p>
            <a:endParaRPr lang="en-US" sz="1600" i="0" dirty="0">
              <a:latin typeface="Times New Roman" pitchFamily="84" charset="0"/>
            </a:endParaRPr>
          </a:p>
          <a:p>
            <a:endParaRPr lang="en-US" sz="1600" i="0" dirty="0">
              <a:latin typeface="Times New Roman" pitchFamily="84" charset="0"/>
            </a:endParaRPr>
          </a:p>
          <a:p>
            <a:endParaRPr lang="en-US" sz="1600" i="0" dirty="0">
              <a:latin typeface="Times New Roman" pitchFamily="8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Norman Zeeman effect</a:t>
            </a:r>
          </a:p>
        </p:txBody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Observed in atoms with no spin. </a:t>
            </a:r>
          </a:p>
          <a:p>
            <a:endParaRPr lang="en-US"/>
          </a:p>
          <a:p>
            <a:r>
              <a:rPr lang="en-US"/>
              <a:t>Total spin of an </a:t>
            </a:r>
            <a:r>
              <a:rPr lang="en-US" i="1"/>
              <a:t>N-</a:t>
            </a:r>
            <a:r>
              <a:rPr lang="en-US"/>
              <a:t>electron atom is</a:t>
            </a:r>
          </a:p>
          <a:p>
            <a:endParaRPr lang="en-US"/>
          </a:p>
          <a:p>
            <a:r>
              <a:rPr lang="en-US"/>
              <a:t>Filled shells have no net spin, so only consider valence electrons. Since electrons have spin 1/2, not possible to obtain </a:t>
            </a:r>
            <a:r>
              <a:rPr lang="en-US" i="1"/>
              <a:t>S = </a:t>
            </a:r>
            <a:r>
              <a:rPr lang="en-US"/>
              <a:t>0 from atoms with odd number of valence electrons.  </a:t>
            </a:r>
          </a:p>
          <a:p>
            <a:endParaRPr lang="en-US"/>
          </a:p>
          <a:p>
            <a:r>
              <a:rPr lang="en-US"/>
              <a:t>Even number of electrons can produce </a:t>
            </a:r>
            <a:r>
              <a:rPr lang="en-US" i="1"/>
              <a:t>S = </a:t>
            </a:r>
            <a:r>
              <a:rPr lang="en-US"/>
              <a:t>0 state (e.g., for two valence electrons, </a:t>
            </a:r>
            <a:r>
              <a:rPr lang="en-US" i="1"/>
              <a:t>S = </a:t>
            </a:r>
            <a:r>
              <a:rPr lang="en-US"/>
              <a:t>0 or 1). </a:t>
            </a:r>
          </a:p>
          <a:p>
            <a:endParaRPr lang="en-US"/>
          </a:p>
          <a:p>
            <a:r>
              <a:rPr lang="en-US"/>
              <a:t>All ground states of Group II (divalent atoms) have ns</a:t>
            </a:r>
            <a:r>
              <a:rPr lang="en-US" baseline="30000"/>
              <a:t>2</a:t>
            </a:r>
            <a:r>
              <a:rPr lang="en-US"/>
              <a:t> configurations =&gt; always have </a:t>
            </a:r>
            <a:r>
              <a:rPr lang="en-US" i="1"/>
              <a:t>S = </a:t>
            </a:r>
            <a:r>
              <a:rPr lang="en-US"/>
              <a:t>0 as two electrons align with their spins antiparallel.</a:t>
            </a:r>
          </a:p>
          <a:p>
            <a:endParaRPr lang="en-US"/>
          </a:p>
          <a:p>
            <a:r>
              <a:rPr lang="en-US"/>
              <a:t>Magnetic moment of an atom with </a:t>
            </a:r>
            <a:r>
              <a:rPr lang="en-US" i="1"/>
              <a:t>no spin</a:t>
            </a:r>
            <a:r>
              <a:rPr lang="en-US"/>
              <a:t> will be due entirely to </a:t>
            </a:r>
            <a:r>
              <a:rPr lang="en-US" i="1"/>
              <a:t>orbital </a:t>
            </a:r>
            <a:r>
              <a:rPr lang="en-US"/>
              <a:t>motion:</a:t>
            </a:r>
          </a:p>
          <a:p>
            <a:endParaRPr lang="en-US"/>
          </a:p>
          <a:p>
            <a:endParaRPr lang="en-US"/>
          </a:p>
        </p:txBody>
      </p:sp>
      <p:graphicFrame>
        <p:nvGraphicFramePr>
          <p:cNvPr id="885764" name="Object 4"/>
          <p:cNvGraphicFramePr>
            <a:graphicFrameLocks noChangeAspect="1"/>
          </p:cNvGraphicFramePr>
          <p:nvPr/>
        </p:nvGraphicFramePr>
        <p:xfrm>
          <a:off x="3886200" y="1654175"/>
          <a:ext cx="6858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768" name="Equation" r:id="rId4" imgW="533400" imgH="431800" progId="Equation.3">
                  <p:embed/>
                </p:oleObj>
              </mc:Choice>
              <mc:Fallback>
                <p:oleObj name="Equation" r:id="rId4" imgW="533400" imgH="431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654175"/>
                        <a:ext cx="6858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5765" name="Object 5"/>
          <p:cNvGraphicFramePr>
            <a:graphicFrameLocks noChangeAspect="1"/>
          </p:cNvGraphicFramePr>
          <p:nvPr/>
        </p:nvGraphicFramePr>
        <p:xfrm>
          <a:off x="4114800" y="5086350"/>
          <a:ext cx="9906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769" name="Equation" r:id="rId6" imgW="660400" imgH="368300" progId="Equation.3">
                  <p:embed/>
                </p:oleObj>
              </mc:Choice>
              <mc:Fallback>
                <p:oleObj name="Equation" r:id="rId6" imgW="6604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086350"/>
                        <a:ext cx="9906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Norman Zeeman effect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Interaction energy between magnetic moment and a uniform magnetic field is: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Assume </a:t>
            </a:r>
            <a:r>
              <a:rPr lang="en-US" i="1"/>
              <a:t>B </a:t>
            </a:r>
            <a:r>
              <a:rPr lang="en-US"/>
              <a:t>is only in the </a:t>
            </a:r>
            <a:r>
              <a:rPr lang="en-US" i="1"/>
              <a:t>z-</a:t>
            </a:r>
            <a:r>
              <a:rPr lang="en-US"/>
              <a:t>direction: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The interaction energy of the atom is therefore,  </a:t>
            </a:r>
          </a:p>
          <a:p>
            <a:endParaRPr lang="en-US"/>
          </a:p>
          <a:p>
            <a:pPr>
              <a:buFontTx/>
              <a:buNone/>
            </a:pPr>
            <a:r>
              <a:rPr lang="en-US"/>
              <a:t>	where </a:t>
            </a:r>
            <a:r>
              <a:rPr lang="en-US" i="1"/>
              <a:t>m</a:t>
            </a:r>
            <a:r>
              <a:rPr lang="en-US" i="1" baseline="-25000"/>
              <a:t>l</a:t>
            </a:r>
            <a:r>
              <a:rPr lang="en-US" i="1"/>
              <a:t> </a:t>
            </a:r>
            <a:r>
              <a:rPr lang="en-US"/>
              <a:t>is the orbital magnetic quantum number. This equation implies that </a:t>
            </a:r>
            <a:r>
              <a:rPr lang="en-US" i="1"/>
              <a:t>B </a:t>
            </a:r>
            <a:r>
              <a:rPr lang="en-US"/>
              <a:t>splits the degeneracy of the </a:t>
            </a:r>
            <a:r>
              <a:rPr lang="en-US" i="1"/>
              <a:t>m</a:t>
            </a:r>
            <a:r>
              <a:rPr lang="en-US" i="1" baseline="-25000"/>
              <a:t>l</a:t>
            </a:r>
            <a:r>
              <a:rPr lang="en-US" i="1"/>
              <a:t> </a:t>
            </a:r>
            <a:r>
              <a:rPr lang="en-US"/>
              <a:t>states evenly.</a:t>
            </a:r>
          </a:p>
          <a:p>
            <a:pPr>
              <a:buFontTx/>
              <a:buNone/>
            </a:pPr>
            <a:endParaRPr lang="en-US"/>
          </a:p>
          <a:p>
            <a:endParaRPr lang="en-US"/>
          </a:p>
        </p:txBody>
      </p:sp>
      <p:graphicFrame>
        <p:nvGraphicFramePr>
          <p:cNvPr id="886788" name="Object 4"/>
          <p:cNvGraphicFramePr>
            <a:graphicFrameLocks noChangeAspect="1"/>
          </p:cNvGraphicFramePr>
          <p:nvPr/>
        </p:nvGraphicFramePr>
        <p:xfrm>
          <a:off x="4114800" y="1984375"/>
          <a:ext cx="6667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794" name="Equation" r:id="rId4" imgW="546100" imgH="685800" progId="Equation.3">
                  <p:embed/>
                </p:oleObj>
              </mc:Choice>
              <mc:Fallback>
                <p:oleObj name="Equation" r:id="rId4" imgW="546100" imgH="685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984375"/>
                        <a:ext cx="6667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6789" name="Object 5"/>
          <p:cNvGraphicFramePr>
            <a:graphicFrameLocks noChangeAspect="1"/>
          </p:cNvGraphicFramePr>
          <p:nvPr/>
        </p:nvGraphicFramePr>
        <p:xfrm>
          <a:off x="3886200" y="1524000"/>
          <a:ext cx="9906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795" name="Equation" r:id="rId6" imgW="736600" imgH="215900" progId="Equation.3">
                  <p:embed/>
                </p:oleObj>
              </mc:Choice>
              <mc:Fallback>
                <p:oleObj name="Equation" r:id="rId6" imgW="736600" imgH="2159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524000"/>
                        <a:ext cx="9906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6790" name="Object 6"/>
          <p:cNvGraphicFramePr>
            <a:graphicFrameLocks noChangeAspect="1"/>
          </p:cNvGraphicFramePr>
          <p:nvPr/>
        </p:nvGraphicFramePr>
        <p:xfrm>
          <a:off x="4930775" y="2971800"/>
          <a:ext cx="177482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796" name="Equation" r:id="rId8" imgW="1320800" imgH="190500" progId="Equation.3">
                  <p:embed/>
                </p:oleObj>
              </mc:Choice>
              <mc:Fallback>
                <p:oleObj name="Equation" r:id="rId8" imgW="1320800" imgH="1905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0775" y="2971800"/>
                        <a:ext cx="1774825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679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33800" y="4267200"/>
            <a:ext cx="22098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Norman Zeeman effect transitions</a:t>
            </a:r>
          </a:p>
        </p:txBody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what transitions occur? Must consider selections rules for </a:t>
            </a:r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i="1" dirty="0"/>
              <a:t>: </a:t>
            </a:r>
            <a:r>
              <a:rPr lang="en-US" dirty="0">
                <a:sym typeface="Symbol" pitchFamily="84" charset="2"/>
              </a:rPr>
              <a:t></a:t>
            </a:r>
            <a:r>
              <a:rPr lang="en-US" i="1" dirty="0"/>
              <a:t>m</a:t>
            </a:r>
            <a:r>
              <a:rPr lang="en-US" i="1" baseline="-25000" dirty="0"/>
              <a:t>l </a:t>
            </a:r>
            <a:r>
              <a:rPr lang="en-US" i="1" dirty="0"/>
              <a:t>= </a:t>
            </a:r>
            <a:r>
              <a:rPr lang="en-US" dirty="0"/>
              <a:t>0, ±1. </a:t>
            </a:r>
          </a:p>
          <a:p>
            <a:endParaRPr lang="en-US" dirty="0"/>
          </a:p>
          <a:p>
            <a:r>
              <a:rPr lang="en-US" dirty="0"/>
              <a:t>Consider transitions between two Zeeman-split atomic levels. Allowed transition frequencies are therefore,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Emitted photons also have a polarization, depending</a:t>
            </a:r>
          </a:p>
          <a:p>
            <a:pPr>
              <a:buFontTx/>
              <a:buNone/>
            </a:pPr>
            <a:r>
              <a:rPr lang="en-US" dirty="0"/>
              <a:t>	on which transition they result from.</a:t>
            </a:r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graphicFrame>
        <p:nvGraphicFramePr>
          <p:cNvPr id="887812" name="Object 4"/>
          <p:cNvGraphicFramePr>
            <a:graphicFrameLocks noChangeAspect="1"/>
          </p:cNvGraphicFramePr>
          <p:nvPr/>
        </p:nvGraphicFramePr>
        <p:xfrm>
          <a:off x="1676400" y="2667000"/>
          <a:ext cx="13716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16" name="Equation" r:id="rId4" imgW="1016000" imgH="660400" progId="Equation.3">
                  <p:embed/>
                </p:oleObj>
              </mc:Choice>
              <mc:Fallback>
                <p:oleObj name="Equation" r:id="rId4" imgW="1016000" imgH="660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67000"/>
                        <a:ext cx="1371600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7813" name="Object 5"/>
          <p:cNvGraphicFramePr>
            <a:graphicFrameLocks noChangeAspect="1"/>
          </p:cNvGraphicFramePr>
          <p:nvPr/>
        </p:nvGraphicFramePr>
        <p:xfrm>
          <a:off x="3733800" y="2667000"/>
          <a:ext cx="7715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17" name="Equation" r:id="rId6" imgW="571500" imgH="635000" progId="Equation.3">
                  <p:embed/>
                </p:oleObj>
              </mc:Choice>
              <mc:Fallback>
                <p:oleObj name="Equation" r:id="rId6" imgW="571500" imgH="635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667000"/>
                        <a:ext cx="77152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781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2209800"/>
            <a:ext cx="160178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7815" name="Picture 7"/>
          <p:cNvPicPr>
            <a:picLocks noChangeAspect="1" noChangeArrowheads="1"/>
          </p:cNvPicPr>
          <p:nvPr/>
        </p:nvPicPr>
        <p:blipFill>
          <a:blip r:embed="rId9" cstate="print"/>
          <a:srcRect b="62247"/>
          <a:stretch>
            <a:fillRect/>
          </a:stretch>
        </p:blipFill>
        <p:spPr bwMode="auto">
          <a:xfrm>
            <a:off x="1600200" y="4953000"/>
            <a:ext cx="17716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7816" name="Picture 8"/>
          <p:cNvPicPr>
            <a:picLocks noChangeAspect="1" noChangeArrowheads="1"/>
          </p:cNvPicPr>
          <p:nvPr/>
        </p:nvPicPr>
        <p:blipFill>
          <a:blip r:embed="rId9" cstate="print"/>
          <a:srcRect t="62247"/>
          <a:stretch>
            <a:fillRect/>
          </a:stretch>
        </p:blipFill>
        <p:spPr bwMode="auto">
          <a:xfrm>
            <a:off x="3657600" y="4953000"/>
            <a:ext cx="17716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Norman Zeeman effect transitions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i="1"/>
              <a:t>Longitudinal Zeeman effect: </a:t>
            </a:r>
            <a:r>
              <a:rPr lang="en-US"/>
              <a:t>Observing along magnetic field, photons must propagate in </a:t>
            </a:r>
            <a:r>
              <a:rPr lang="en-US" i="1"/>
              <a:t>z-</a:t>
            </a:r>
            <a:r>
              <a:rPr lang="en-US"/>
              <a:t>direction.</a:t>
            </a:r>
          </a:p>
          <a:p>
            <a:pPr algn="just"/>
            <a:endParaRPr lang="en-US"/>
          </a:p>
          <a:p>
            <a:pPr lvl="1" algn="just"/>
            <a:r>
              <a:rPr lang="en-US"/>
              <a:t>Light waves are transverse, and so only </a:t>
            </a:r>
            <a:r>
              <a:rPr lang="en-US" i="1"/>
              <a:t>x </a:t>
            </a:r>
            <a:r>
              <a:rPr lang="en-US"/>
              <a:t>and </a:t>
            </a:r>
            <a:r>
              <a:rPr lang="en-US" i="1"/>
              <a:t>y </a:t>
            </a:r>
            <a:r>
              <a:rPr lang="en-US"/>
              <a:t>polarizations are possible.</a:t>
            </a:r>
          </a:p>
          <a:p>
            <a:pPr lvl="1" algn="just"/>
            <a:endParaRPr lang="en-US"/>
          </a:p>
          <a:p>
            <a:pPr lvl="1" algn="just"/>
            <a:r>
              <a:rPr lang="en-US"/>
              <a:t>The </a:t>
            </a:r>
            <a:r>
              <a:rPr lang="en-US" i="1"/>
              <a:t>z-</a:t>
            </a:r>
            <a:r>
              <a:rPr lang="en-US"/>
              <a:t>component (</a:t>
            </a:r>
            <a:r>
              <a:rPr lang="en-US">
                <a:sym typeface="Symbol" pitchFamily="84" charset="2"/>
              </a:rPr>
              <a:t></a:t>
            </a:r>
            <a:r>
              <a:rPr lang="en-US" i="1"/>
              <a:t>m</a:t>
            </a:r>
            <a:r>
              <a:rPr lang="en-US" i="1" baseline="-25000"/>
              <a:t>l </a:t>
            </a:r>
            <a:r>
              <a:rPr lang="en-US" i="1"/>
              <a:t>= </a:t>
            </a:r>
            <a:r>
              <a:rPr lang="en-US"/>
              <a:t>0) is therefore absent and only observe </a:t>
            </a:r>
            <a:r>
              <a:rPr lang="en-US">
                <a:sym typeface="Symbol" pitchFamily="84" charset="2"/>
              </a:rPr>
              <a:t></a:t>
            </a:r>
            <a:r>
              <a:rPr lang="en-US" i="1"/>
              <a:t>m</a:t>
            </a:r>
            <a:r>
              <a:rPr lang="en-US" i="1" baseline="-25000"/>
              <a:t>l </a:t>
            </a:r>
            <a:r>
              <a:rPr lang="en-US" i="1"/>
              <a:t>= ± </a:t>
            </a:r>
            <a:r>
              <a:rPr lang="en-US"/>
              <a:t>1. </a:t>
            </a:r>
          </a:p>
          <a:p>
            <a:pPr lvl="1" algn="just"/>
            <a:endParaRPr lang="en-US"/>
          </a:p>
          <a:p>
            <a:pPr lvl="1" algn="just"/>
            <a:r>
              <a:rPr lang="en-US"/>
              <a:t>Termed </a:t>
            </a:r>
            <a:r>
              <a:rPr lang="en-US" i="1">
                <a:sym typeface="Symbol" pitchFamily="84" charset="2"/>
              </a:rPr>
              <a:t>-</a:t>
            </a:r>
            <a:r>
              <a:rPr lang="en-US">
                <a:sym typeface="Symbol" pitchFamily="84" charset="2"/>
              </a:rPr>
              <a:t>components and are circularly polarized.</a:t>
            </a:r>
          </a:p>
          <a:p>
            <a:pPr lvl="1" algn="just"/>
            <a:endParaRPr lang="en-US">
              <a:sym typeface="Symbol" pitchFamily="84" charset="2"/>
            </a:endParaRPr>
          </a:p>
          <a:p>
            <a:pPr algn="just"/>
            <a:r>
              <a:rPr lang="en-US" i="1"/>
              <a:t>Transverse Zeeman effect: </a:t>
            </a:r>
            <a:r>
              <a:rPr lang="en-US"/>
              <a:t>When observed at right angles to the field, all three lines are present.</a:t>
            </a:r>
          </a:p>
          <a:p>
            <a:pPr lvl="1" algn="just"/>
            <a:endParaRPr lang="en-US"/>
          </a:p>
          <a:p>
            <a:pPr lvl="1" algn="just"/>
            <a:r>
              <a:rPr lang="en-US">
                <a:sym typeface="Symbol" pitchFamily="84" charset="2"/>
              </a:rPr>
              <a:t></a:t>
            </a:r>
            <a:r>
              <a:rPr lang="en-US" i="1"/>
              <a:t>m</a:t>
            </a:r>
            <a:r>
              <a:rPr lang="en-US" i="1" baseline="-25000"/>
              <a:t>l </a:t>
            </a:r>
            <a:r>
              <a:rPr lang="en-US" i="1"/>
              <a:t>= </a:t>
            </a:r>
            <a:r>
              <a:rPr lang="en-US"/>
              <a:t>0 are linearly polarized || to the field.</a:t>
            </a:r>
          </a:p>
          <a:p>
            <a:pPr lvl="1" algn="just"/>
            <a:endParaRPr lang="en-US"/>
          </a:p>
          <a:p>
            <a:pPr lvl="1" algn="just"/>
            <a:r>
              <a:rPr lang="en-US">
                <a:sym typeface="Symbol" pitchFamily="84" charset="2"/>
              </a:rPr>
              <a:t></a:t>
            </a:r>
            <a:r>
              <a:rPr lang="en-US" i="1"/>
              <a:t>m</a:t>
            </a:r>
            <a:r>
              <a:rPr lang="en-US" i="1" baseline="-25000"/>
              <a:t>l </a:t>
            </a:r>
            <a:r>
              <a:rPr lang="en-US" i="1"/>
              <a:t>= ±</a:t>
            </a:r>
            <a:r>
              <a:rPr lang="en-US"/>
              <a:t>1 transitions are linearly polarized at right angles to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Norman Zeeman effect transitions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983162"/>
          </a:xfrm>
        </p:spPr>
        <p:txBody>
          <a:bodyPr/>
          <a:lstStyle/>
          <a:p>
            <a:r>
              <a:rPr lang="en-US"/>
              <a:t>Last two columns of table below refer to the </a:t>
            </a:r>
          </a:p>
          <a:p>
            <a:pPr>
              <a:buFontTx/>
              <a:buNone/>
            </a:pPr>
            <a:r>
              <a:rPr lang="en-US"/>
              <a:t>	polarizations observed in the longitudinal and </a:t>
            </a:r>
          </a:p>
          <a:p>
            <a:pPr>
              <a:buFontTx/>
              <a:buNone/>
            </a:pPr>
            <a:r>
              <a:rPr lang="en-US"/>
              <a:t>	transverse directions.</a:t>
            </a:r>
          </a:p>
          <a:p>
            <a:endParaRPr lang="en-US"/>
          </a:p>
          <a:p>
            <a:r>
              <a:rPr lang="en-US"/>
              <a:t>The direction of circular polarization in the </a:t>
            </a:r>
          </a:p>
          <a:p>
            <a:pPr>
              <a:buFontTx/>
              <a:buNone/>
            </a:pPr>
            <a:r>
              <a:rPr lang="en-US"/>
              <a:t>	longitudinal observations is defined relative to </a:t>
            </a:r>
            <a:r>
              <a:rPr lang="en-US" i="1"/>
              <a:t>B.</a:t>
            </a:r>
          </a:p>
          <a:p>
            <a:pPr>
              <a:buFontTx/>
              <a:buNone/>
            </a:pPr>
            <a:endParaRPr lang="en-US" i="1"/>
          </a:p>
          <a:p>
            <a:r>
              <a:rPr lang="en-US"/>
              <a:t>Interpretation proposed by Lorentz (1896)</a:t>
            </a:r>
          </a:p>
        </p:txBody>
      </p:sp>
      <p:pic>
        <p:nvPicPr>
          <p:cNvPr id="8908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371600"/>
            <a:ext cx="3200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886" name="Picture 6"/>
          <p:cNvPicPr>
            <a:picLocks noChangeAspect="1" noChangeArrowheads="1"/>
          </p:cNvPicPr>
          <p:nvPr/>
        </p:nvPicPr>
        <p:blipFill>
          <a:blip r:embed="rId4" cstate="print"/>
          <a:srcRect l="478" t="1532" r="66809"/>
          <a:stretch>
            <a:fillRect/>
          </a:stretch>
        </p:blipFill>
        <p:spPr bwMode="auto">
          <a:xfrm>
            <a:off x="1219200" y="4159250"/>
            <a:ext cx="1905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887" name="Picture 7"/>
          <p:cNvPicPr>
            <a:picLocks noChangeAspect="1" noChangeArrowheads="1"/>
          </p:cNvPicPr>
          <p:nvPr/>
        </p:nvPicPr>
        <p:blipFill>
          <a:blip r:embed="rId4" cstate="print"/>
          <a:srcRect l="66809" t="1532" r="478" b="153"/>
          <a:stretch>
            <a:fillRect/>
          </a:stretch>
        </p:blipFill>
        <p:spPr bwMode="auto">
          <a:xfrm>
            <a:off x="6286500" y="4271963"/>
            <a:ext cx="17145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888" name="Picture 8"/>
          <p:cNvPicPr>
            <a:picLocks noChangeAspect="1" noChangeArrowheads="1"/>
          </p:cNvPicPr>
          <p:nvPr/>
        </p:nvPicPr>
        <p:blipFill>
          <a:blip r:embed="rId4" cstate="print"/>
          <a:srcRect l="33405" t="15323" r="33405" b="15323"/>
          <a:stretch>
            <a:fillRect/>
          </a:stretch>
        </p:blipFill>
        <p:spPr bwMode="auto">
          <a:xfrm>
            <a:off x="3581400" y="4387850"/>
            <a:ext cx="22098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90889" name="Rectangle 9"/>
          <p:cNvSpPr>
            <a:spLocks noChangeArrowheads="1"/>
          </p:cNvSpPr>
          <p:nvPr/>
        </p:nvSpPr>
        <p:spPr bwMode="auto">
          <a:xfrm>
            <a:off x="685800" y="4235450"/>
            <a:ext cx="9699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Font typeface="Symbol" pitchFamily="84" charset="2"/>
              <a:buChar char="s"/>
            </a:pPr>
            <a:r>
              <a:rPr lang="en-US" sz="1600" baseline="30000">
                <a:latin typeface="Times New Roman" pitchFamily="84" charset="0"/>
                <a:sym typeface="Symbol" pitchFamily="84" charset="2"/>
              </a:rPr>
              <a:t> -</a:t>
            </a:r>
          </a:p>
          <a:p>
            <a:pPr algn="ctr">
              <a:buFont typeface="Symbol" pitchFamily="84" charset="2"/>
              <a:buNone/>
            </a:pPr>
            <a:r>
              <a:rPr lang="en-US" sz="1600" i="0">
                <a:latin typeface="Times New Roman" pitchFamily="84" charset="0"/>
              </a:rPr>
              <a:t>(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</a:t>
            </a:r>
            <a:r>
              <a:rPr lang="en-US" sz="1600">
                <a:latin typeface="Times New Roman" pitchFamily="84" charset="0"/>
                <a:sym typeface="Symbol" pitchFamily="84" charset="2"/>
              </a:rPr>
              <a:t>m</a:t>
            </a:r>
            <a:r>
              <a:rPr lang="en-US" sz="1600" baseline="-25000">
                <a:latin typeface="Times New Roman" pitchFamily="84" charset="0"/>
                <a:sym typeface="Symbol" pitchFamily="84" charset="2"/>
              </a:rPr>
              <a:t>l</a:t>
            </a:r>
            <a:r>
              <a:rPr lang="en-US" sz="1600">
                <a:latin typeface="Times New Roman" pitchFamily="84" charset="0"/>
                <a:sym typeface="Symbol" pitchFamily="84" charset="2"/>
              </a:rPr>
              <a:t>=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-1</a:t>
            </a:r>
            <a:r>
              <a:rPr lang="en-US" sz="1600" baseline="-25000">
                <a:latin typeface="Times New Roman" pitchFamily="84" charset="0"/>
                <a:sym typeface="Symbol" pitchFamily="84" charset="2"/>
              </a:rPr>
              <a:t> 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)</a:t>
            </a:r>
            <a:endParaRPr lang="en-US" sz="1600">
              <a:latin typeface="Times New Roman" pitchFamily="84" charset="0"/>
            </a:endParaRPr>
          </a:p>
        </p:txBody>
      </p:sp>
      <p:sp>
        <p:nvSpPr>
          <p:cNvPr id="890890" name="Rectangle 10"/>
          <p:cNvSpPr>
            <a:spLocks noChangeArrowheads="1"/>
          </p:cNvSpPr>
          <p:nvPr/>
        </p:nvSpPr>
        <p:spPr bwMode="auto">
          <a:xfrm>
            <a:off x="3352800" y="4159250"/>
            <a:ext cx="9032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Font typeface="Symbol" pitchFamily="84" charset="2"/>
              <a:buNone/>
            </a:pPr>
            <a:r>
              <a:rPr lang="en-US" sz="1600">
                <a:latin typeface="Times New Roman" pitchFamily="84" charset="0"/>
                <a:sym typeface="Symbol" pitchFamily="84" charset="2"/>
              </a:rPr>
              <a:t></a:t>
            </a:r>
            <a:endParaRPr lang="en-US" sz="1600" baseline="30000">
              <a:latin typeface="Times New Roman" pitchFamily="84" charset="0"/>
              <a:sym typeface="Symbol" pitchFamily="84" charset="2"/>
            </a:endParaRPr>
          </a:p>
          <a:p>
            <a:pPr algn="ctr">
              <a:buFont typeface="Symbol" pitchFamily="84" charset="2"/>
              <a:buNone/>
            </a:pPr>
            <a:r>
              <a:rPr lang="en-US" sz="1600" i="0">
                <a:latin typeface="Times New Roman" pitchFamily="84" charset="0"/>
              </a:rPr>
              <a:t>(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</a:t>
            </a:r>
            <a:r>
              <a:rPr lang="en-US" sz="1600">
                <a:latin typeface="Times New Roman" pitchFamily="84" charset="0"/>
                <a:sym typeface="Symbol" pitchFamily="84" charset="2"/>
              </a:rPr>
              <a:t>m</a:t>
            </a:r>
            <a:r>
              <a:rPr lang="en-US" sz="1600" baseline="-25000">
                <a:latin typeface="Times New Roman" pitchFamily="84" charset="0"/>
                <a:sym typeface="Symbol" pitchFamily="84" charset="2"/>
              </a:rPr>
              <a:t>l</a:t>
            </a:r>
            <a:r>
              <a:rPr lang="en-US" sz="1600">
                <a:latin typeface="Times New Roman" pitchFamily="84" charset="0"/>
                <a:sym typeface="Symbol" pitchFamily="84" charset="2"/>
              </a:rPr>
              <a:t>=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0</a:t>
            </a:r>
            <a:r>
              <a:rPr lang="en-US" sz="1600" baseline="-25000">
                <a:latin typeface="Times New Roman" pitchFamily="84" charset="0"/>
                <a:sym typeface="Symbol" pitchFamily="84" charset="2"/>
              </a:rPr>
              <a:t> 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)</a:t>
            </a:r>
            <a:endParaRPr lang="en-US" sz="1600">
              <a:latin typeface="Times New Roman" pitchFamily="84" charset="0"/>
            </a:endParaRPr>
          </a:p>
        </p:txBody>
      </p:sp>
      <p:sp>
        <p:nvSpPr>
          <p:cNvPr id="890891" name="Rectangle 11"/>
          <p:cNvSpPr>
            <a:spLocks noChangeArrowheads="1"/>
          </p:cNvSpPr>
          <p:nvPr/>
        </p:nvSpPr>
        <p:spPr bwMode="auto">
          <a:xfrm>
            <a:off x="5919788" y="4264025"/>
            <a:ext cx="10175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Font typeface="Symbol" pitchFamily="84" charset="2"/>
              <a:buChar char="s"/>
            </a:pPr>
            <a:r>
              <a:rPr lang="en-US" sz="1600" baseline="30000">
                <a:latin typeface="Times New Roman" pitchFamily="84" charset="0"/>
                <a:sym typeface="Symbol" pitchFamily="84" charset="2"/>
              </a:rPr>
              <a:t> +</a:t>
            </a:r>
          </a:p>
          <a:p>
            <a:pPr algn="ctr">
              <a:buFont typeface="Symbol" pitchFamily="84" charset="2"/>
              <a:buNone/>
            </a:pPr>
            <a:r>
              <a:rPr lang="en-US" sz="1600" i="0">
                <a:latin typeface="Times New Roman" pitchFamily="84" charset="0"/>
              </a:rPr>
              <a:t>(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</a:t>
            </a:r>
            <a:r>
              <a:rPr lang="en-US" sz="1600">
                <a:latin typeface="Times New Roman" pitchFamily="84" charset="0"/>
                <a:sym typeface="Symbol" pitchFamily="84" charset="2"/>
              </a:rPr>
              <a:t>m</a:t>
            </a:r>
            <a:r>
              <a:rPr lang="en-US" sz="1600" baseline="-25000">
                <a:latin typeface="Times New Roman" pitchFamily="84" charset="0"/>
                <a:sym typeface="Symbol" pitchFamily="84" charset="2"/>
              </a:rPr>
              <a:t>l</a:t>
            </a:r>
            <a:r>
              <a:rPr lang="en-US" sz="1600">
                <a:latin typeface="Times New Roman" pitchFamily="84" charset="0"/>
                <a:sym typeface="Symbol" pitchFamily="84" charset="2"/>
              </a:rPr>
              <a:t>=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+1</a:t>
            </a:r>
            <a:r>
              <a:rPr lang="en-US" sz="1600" baseline="-25000">
                <a:latin typeface="Times New Roman" pitchFamily="84" charset="0"/>
                <a:sym typeface="Symbol" pitchFamily="84" charset="2"/>
              </a:rPr>
              <a:t> </a:t>
            </a:r>
            <a:r>
              <a:rPr lang="en-US" sz="1600" i="0">
                <a:latin typeface="Times New Roman" pitchFamily="84" charset="0"/>
                <a:sym typeface="Symbol" pitchFamily="84" charset="2"/>
              </a:rPr>
              <a:t>)</a:t>
            </a:r>
            <a:endParaRPr lang="en-US" sz="1600">
              <a:latin typeface="Times New Roman" pitchFamily="8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Anomalous Zeeman effect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Discovered by Thomas Preston in Dublin in 1897. </a:t>
            </a:r>
          </a:p>
          <a:p>
            <a:pPr algn="just"/>
            <a:endParaRPr lang="en-US"/>
          </a:p>
          <a:p>
            <a:pPr algn="just"/>
            <a:r>
              <a:rPr lang="en-US"/>
              <a:t>Occurs in atoms with non-zero spin =&gt; atoms with odd number of electrons.</a:t>
            </a:r>
          </a:p>
          <a:p>
            <a:pPr algn="just"/>
            <a:endParaRPr lang="en-US"/>
          </a:p>
          <a:p>
            <a:pPr algn="just"/>
            <a:r>
              <a:rPr lang="en-US"/>
              <a:t>In </a:t>
            </a:r>
            <a:r>
              <a:rPr lang="en-US" i="1"/>
              <a:t>LS-</a:t>
            </a:r>
            <a:r>
              <a:rPr lang="en-US"/>
              <a:t>coupling, the spin-orbit interaction couples the spin and orbital angular momenta to give a total angular momentum according to </a:t>
            </a:r>
          </a:p>
          <a:p>
            <a:pPr algn="just"/>
            <a:endParaRPr lang="en-US"/>
          </a:p>
          <a:p>
            <a:pPr algn="just"/>
            <a:endParaRPr lang="en-US"/>
          </a:p>
          <a:p>
            <a:pPr algn="just"/>
            <a:r>
              <a:rPr lang="en-US"/>
              <a:t>In an applied </a:t>
            </a:r>
            <a:r>
              <a:rPr lang="en-US" i="1"/>
              <a:t>B-</a:t>
            </a:r>
            <a:r>
              <a:rPr lang="en-US"/>
              <a:t>field, </a:t>
            </a:r>
            <a:r>
              <a:rPr lang="en-US" i="1"/>
              <a:t>J </a:t>
            </a:r>
            <a:r>
              <a:rPr lang="en-US"/>
              <a:t>precesses about </a:t>
            </a:r>
            <a:r>
              <a:rPr lang="en-US" i="1"/>
              <a:t>B</a:t>
            </a:r>
            <a:r>
              <a:rPr lang="en-US"/>
              <a:t> at the Larmor </a:t>
            </a:r>
          </a:p>
          <a:p>
            <a:pPr algn="just">
              <a:buFontTx/>
              <a:buNone/>
            </a:pPr>
            <a:r>
              <a:rPr lang="en-US"/>
              <a:t>	frequency. </a:t>
            </a:r>
          </a:p>
          <a:p>
            <a:pPr algn="just"/>
            <a:endParaRPr lang="en-US"/>
          </a:p>
          <a:p>
            <a:pPr algn="just"/>
            <a:r>
              <a:rPr lang="en-US" i="1"/>
              <a:t>L </a:t>
            </a:r>
            <a:r>
              <a:rPr lang="en-US"/>
              <a:t>and </a:t>
            </a:r>
            <a:r>
              <a:rPr lang="en-US" i="1"/>
              <a:t>S </a:t>
            </a:r>
            <a:r>
              <a:rPr lang="en-US"/>
              <a:t>precess more rapidly about </a:t>
            </a:r>
            <a:r>
              <a:rPr lang="en-US" i="1"/>
              <a:t>J </a:t>
            </a:r>
            <a:r>
              <a:rPr lang="en-US"/>
              <a:t>to due to spin-orbit</a:t>
            </a:r>
          </a:p>
          <a:p>
            <a:pPr algn="just">
              <a:buFontTx/>
              <a:buNone/>
            </a:pPr>
            <a:r>
              <a:rPr lang="en-US"/>
              <a:t> 	interaction.  Spin-orbit effect therefore stronger.</a:t>
            </a:r>
          </a:p>
        </p:txBody>
      </p:sp>
      <p:graphicFrame>
        <p:nvGraphicFramePr>
          <p:cNvPr id="889860" name="Object 4"/>
          <p:cNvGraphicFramePr>
            <a:graphicFrameLocks noChangeAspect="1"/>
          </p:cNvGraphicFramePr>
          <p:nvPr/>
        </p:nvGraphicFramePr>
        <p:xfrm>
          <a:off x="2755900" y="3003550"/>
          <a:ext cx="9017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862" name="Equation" r:id="rId4" imgW="584200" imgH="177800" progId="Equation.3">
                  <p:embed/>
                </p:oleObj>
              </mc:Choice>
              <mc:Fallback>
                <p:oleObj name="Equation" r:id="rId4" imgW="5842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5900" y="3003550"/>
                        <a:ext cx="90170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9861" name="Picture 5"/>
          <p:cNvPicPr>
            <a:picLocks noChangeAspect="1" noChangeArrowheads="1"/>
          </p:cNvPicPr>
          <p:nvPr/>
        </p:nvPicPr>
        <p:blipFill>
          <a:blip r:embed="rId6" cstate="print"/>
          <a:srcRect r="48148"/>
          <a:stretch>
            <a:fillRect/>
          </a:stretch>
        </p:blipFill>
        <p:spPr bwMode="auto">
          <a:xfrm>
            <a:off x="6019800" y="3352800"/>
            <a:ext cx="27432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89863" name="Rectangle 7"/>
          <p:cNvSpPr>
            <a:spLocks noChangeArrowheads="1"/>
          </p:cNvSpPr>
          <p:nvPr/>
        </p:nvSpPr>
        <p:spPr bwMode="auto">
          <a:xfrm>
            <a:off x="5943600" y="3200400"/>
            <a:ext cx="8382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Anomalous Zeeman effect</a:t>
            </a:r>
          </a:p>
        </p:txBody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Interaction energy of atom is equal to sum of interactions of spin and orbital magnetic moments with</a:t>
            </a:r>
            <a:r>
              <a:rPr lang="en-US" i="1"/>
              <a:t> B-</a:t>
            </a:r>
            <a:r>
              <a:rPr lang="en-US"/>
              <a:t>field: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Tx/>
              <a:buNone/>
            </a:pPr>
            <a:r>
              <a:rPr lang="en-US"/>
              <a:t>	where </a:t>
            </a:r>
            <a:r>
              <a:rPr lang="en-US" i="1"/>
              <a:t>g</a:t>
            </a:r>
            <a:r>
              <a:rPr lang="en-US" i="1" baseline="-25000"/>
              <a:t>s</a:t>
            </a:r>
            <a:r>
              <a:rPr lang="en-US" i="1"/>
              <a:t>= </a:t>
            </a:r>
            <a:r>
              <a:rPr lang="en-US"/>
              <a:t>2, and the &lt; … &gt;</a:t>
            </a:r>
            <a:r>
              <a:rPr lang="en-US" i="1"/>
              <a:t>  </a:t>
            </a:r>
            <a:r>
              <a:rPr lang="en-US"/>
              <a:t>is the expectation value. The normal Zeeman effect is obtained by setting           and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In the case of precessing atomic magnetic in figure on last slide, neither </a:t>
            </a:r>
            <a:r>
              <a:rPr lang="en-US" i="1"/>
              <a:t>S</a:t>
            </a:r>
            <a:r>
              <a:rPr lang="en-US" i="1" baseline="-25000"/>
              <a:t>z</a:t>
            </a:r>
            <a:r>
              <a:rPr lang="en-US" i="1"/>
              <a:t> </a:t>
            </a:r>
            <a:r>
              <a:rPr lang="en-US"/>
              <a:t>nor </a:t>
            </a:r>
            <a:r>
              <a:rPr lang="en-US" i="1"/>
              <a:t>L</a:t>
            </a:r>
            <a:r>
              <a:rPr lang="en-US" i="1" baseline="-25000"/>
              <a:t>z</a:t>
            </a:r>
            <a:r>
              <a:rPr lang="en-US" i="1"/>
              <a:t> </a:t>
            </a:r>
            <a:r>
              <a:rPr lang="en-US"/>
              <a:t>are constant. Only </a:t>
            </a:r>
            <a:r>
              <a:rPr lang="en-US" i="1"/>
              <a:t>                </a:t>
            </a:r>
            <a:r>
              <a:rPr lang="en-US"/>
              <a:t>is well defined.</a:t>
            </a:r>
          </a:p>
          <a:p>
            <a:endParaRPr lang="en-US"/>
          </a:p>
          <a:p>
            <a:r>
              <a:rPr lang="en-US"/>
              <a:t>Must therefore project </a:t>
            </a:r>
            <a:r>
              <a:rPr lang="en-US" i="1"/>
              <a:t>L </a:t>
            </a:r>
            <a:r>
              <a:rPr lang="en-US"/>
              <a:t>and </a:t>
            </a:r>
            <a:r>
              <a:rPr lang="en-US" i="1"/>
              <a:t>S </a:t>
            </a:r>
            <a:r>
              <a:rPr lang="en-US"/>
              <a:t>onto </a:t>
            </a:r>
            <a:r>
              <a:rPr lang="en-US" i="1"/>
              <a:t>J</a:t>
            </a:r>
            <a:r>
              <a:rPr lang="en-US"/>
              <a:t> and project onto </a:t>
            </a:r>
          </a:p>
          <a:p>
            <a:pPr>
              <a:buFontTx/>
              <a:buNone/>
            </a:pPr>
            <a:r>
              <a:rPr lang="en-US" i="1"/>
              <a:t>	z</a:t>
            </a:r>
            <a:r>
              <a:rPr lang="en-US"/>
              <a:t>-axis =&gt;</a:t>
            </a:r>
          </a:p>
        </p:txBody>
      </p:sp>
      <p:pic>
        <p:nvPicPr>
          <p:cNvPr id="891908" name="Picture 4"/>
          <p:cNvPicPr>
            <a:picLocks noChangeAspect="1" noChangeArrowheads="1"/>
          </p:cNvPicPr>
          <p:nvPr/>
        </p:nvPicPr>
        <p:blipFill>
          <a:blip r:embed="rId4" cstate="print"/>
          <a:srcRect l="60184"/>
          <a:stretch>
            <a:fillRect/>
          </a:stretch>
        </p:blipFill>
        <p:spPr bwMode="auto">
          <a:xfrm>
            <a:off x="6629400" y="4191000"/>
            <a:ext cx="17573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91909" name="Object 5"/>
          <p:cNvGraphicFramePr>
            <a:graphicFrameLocks noChangeAspect="1"/>
          </p:cNvGraphicFramePr>
          <p:nvPr/>
        </p:nvGraphicFramePr>
        <p:xfrm>
          <a:off x="3581400" y="1671638"/>
          <a:ext cx="1828800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21" name="Equation" r:id="rId5" imgW="1473200" imgH="863600" progId="Equation.3">
                  <p:embed/>
                </p:oleObj>
              </mc:Choice>
              <mc:Fallback>
                <p:oleObj name="Equation" r:id="rId5" imgW="1473200" imgH="863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671638"/>
                        <a:ext cx="1828800" cy="107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1" name="Object 7"/>
          <p:cNvGraphicFramePr>
            <a:graphicFrameLocks noChangeAspect="1"/>
          </p:cNvGraphicFramePr>
          <p:nvPr/>
        </p:nvGraphicFramePr>
        <p:xfrm>
          <a:off x="2590800" y="3140075"/>
          <a:ext cx="77470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22" name="Equation" r:id="rId7" imgW="596900" imgH="228600" progId="Equation.3">
                  <p:embed/>
                </p:oleObj>
              </mc:Choice>
              <mc:Fallback>
                <p:oleObj name="Equation" r:id="rId7" imgW="5969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40075"/>
                        <a:ext cx="774700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2" name="Object 8"/>
          <p:cNvGraphicFramePr>
            <a:graphicFrameLocks noChangeAspect="1"/>
          </p:cNvGraphicFramePr>
          <p:nvPr/>
        </p:nvGraphicFramePr>
        <p:xfrm>
          <a:off x="1752600" y="3152775"/>
          <a:ext cx="4762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23" name="Equation" r:id="rId9" imgW="393700" imgH="228600" progId="Equation.3">
                  <p:embed/>
                </p:oleObj>
              </mc:Choice>
              <mc:Fallback>
                <p:oleObj name="Equation" r:id="rId9" imgW="39370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152775"/>
                        <a:ext cx="47625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3" name="Object 9"/>
          <p:cNvGraphicFramePr>
            <a:graphicFrameLocks noChangeAspect="1"/>
          </p:cNvGraphicFramePr>
          <p:nvPr/>
        </p:nvGraphicFramePr>
        <p:xfrm>
          <a:off x="1371600" y="3962400"/>
          <a:ext cx="7270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24" name="Equation" r:id="rId11" imgW="558800" imgH="241300" progId="Equation.3">
                  <p:embed/>
                </p:oleObj>
              </mc:Choice>
              <mc:Fallback>
                <p:oleObj name="Equation" r:id="rId11" imgW="558800" imgH="2413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962400"/>
                        <a:ext cx="727075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5" name="Object 11"/>
          <p:cNvGraphicFramePr>
            <a:graphicFrameLocks noChangeAspect="1"/>
          </p:cNvGraphicFramePr>
          <p:nvPr/>
        </p:nvGraphicFramePr>
        <p:xfrm>
          <a:off x="2117725" y="5095875"/>
          <a:ext cx="31400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25" name="Equation" r:id="rId13" imgW="2527300" imgH="457200" progId="Equation.3">
                  <p:embed/>
                </p:oleObj>
              </mc:Choice>
              <mc:Fallback>
                <p:oleObj name="Equation" r:id="rId13" imgW="2527300" imgH="457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5095875"/>
                        <a:ext cx="314007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Anomalous Zeeman effect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angles </a:t>
            </a:r>
            <a:r>
              <a:rPr lang="en-US" i="1">
                <a:sym typeface="Symbol" pitchFamily="84" charset="2"/>
              </a:rPr>
              <a:t></a:t>
            </a:r>
            <a:r>
              <a:rPr lang="en-US" i="1" baseline="-25000">
                <a:sym typeface="Symbol" pitchFamily="84" charset="2"/>
              </a:rPr>
              <a:t>1</a:t>
            </a:r>
            <a:r>
              <a:rPr lang="en-US">
                <a:sym typeface="Symbol" pitchFamily="84" charset="2"/>
              </a:rPr>
              <a:t> and </a:t>
            </a:r>
            <a:r>
              <a:rPr lang="en-US" i="1">
                <a:sym typeface="Symbol" pitchFamily="84" charset="2"/>
              </a:rPr>
              <a:t></a:t>
            </a:r>
            <a:r>
              <a:rPr lang="en-US" i="1" baseline="-25000">
                <a:sym typeface="Symbol" pitchFamily="84" charset="2"/>
              </a:rPr>
              <a:t>2</a:t>
            </a:r>
            <a:r>
              <a:rPr lang="en-US" i="1">
                <a:sym typeface="Symbol" pitchFamily="84" charset="2"/>
              </a:rPr>
              <a:t> </a:t>
            </a:r>
            <a:r>
              <a:rPr lang="en-US">
                <a:sym typeface="Symbol" pitchFamily="84" charset="2"/>
              </a:rPr>
              <a:t>can be calculated from the scalar products of the respective vectors:</a:t>
            </a:r>
          </a:p>
          <a:p>
            <a:endParaRPr lang="en-US">
              <a:sym typeface="Symbol" pitchFamily="84" charset="2"/>
            </a:endParaRPr>
          </a:p>
          <a:p>
            <a:endParaRPr lang="en-US">
              <a:sym typeface="Symbol" pitchFamily="84" charset="2"/>
            </a:endParaRPr>
          </a:p>
          <a:p>
            <a:endParaRPr lang="en-US">
              <a:sym typeface="Symbol" pitchFamily="84" charset="2"/>
            </a:endParaRPr>
          </a:p>
          <a:p>
            <a:pPr>
              <a:buFontTx/>
              <a:buNone/>
            </a:pPr>
            <a:r>
              <a:rPr lang="en-US"/>
              <a:t>	which implies that			(1)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Now, using	       implies that</a:t>
            </a:r>
          </a:p>
          <a:p>
            <a:endParaRPr lang="en-US"/>
          </a:p>
          <a:p>
            <a:pPr>
              <a:buFontTx/>
              <a:buNone/>
            </a:pPr>
            <a:r>
              <a:rPr lang="en-US"/>
              <a:t>	therefore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	so that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Similarly,			and</a:t>
            </a:r>
          </a:p>
        </p:txBody>
      </p:sp>
      <p:graphicFrame>
        <p:nvGraphicFramePr>
          <p:cNvPr id="892932" name="Object 4"/>
          <p:cNvGraphicFramePr>
            <a:graphicFrameLocks noChangeAspect="1"/>
          </p:cNvGraphicFramePr>
          <p:nvPr/>
        </p:nvGraphicFramePr>
        <p:xfrm>
          <a:off x="3886200" y="1524000"/>
          <a:ext cx="141605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48" name="Equation" r:id="rId4" imgW="1155700" imgH="482600" progId="Equation.3">
                  <p:embed/>
                </p:oleObj>
              </mc:Choice>
              <mc:Fallback>
                <p:oleObj name="Equation" r:id="rId4" imgW="1155700" imgH="482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524000"/>
                        <a:ext cx="1416050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3" name="Object 5"/>
          <p:cNvGraphicFramePr>
            <a:graphicFrameLocks noChangeAspect="1"/>
          </p:cNvGraphicFramePr>
          <p:nvPr/>
        </p:nvGraphicFramePr>
        <p:xfrm>
          <a:off x="2609850" y="2209800"/>
          <a:ext cx="18859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49" name="Equation" r:id="rId6" imgW="1587500" imgH="457200" progId="Equation.3">
                  <p:embed/>
                </p:oleObj>
              </mc:Choice>
              <mc:Fallback>
                <p:oleObj name="Equation" r:id="rId6" imgW="158750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9850" y="2209800"/>
                        <a:ext cx="18859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4" name="Object 6"/>
          <p:cNvGraphicFramePr>
            <a:graphicFrameLocks noChangeAspect="1"/>
          </p:cNvGraphicFramePr>
          <p:nvPr/>
        </p:nvGraphicFramePr>
        <p:xfrm>
          <a:off x="1943100" y="2946400"/>
          <a:ext cx="7239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0" name="Equation" r:id="rId8" imgW="571500" imgH="177800" progId="Equation.3">
                  <p:embed/>
                </p:oleObj>
              </mc:Choice>
              <mc:Fallback>
                <p:oleObj name="Equation" r:id="rId8" imgW="5715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2946400"/>
                        <a:ext cx="7239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5" name="Object 7"/>
          <p:cNvGraphicFramePr>
            <a:graphicFrameLocks noChangeAspect="1"/>
          </p:cNvGraphicFramePr>
          <p:nvPr/>
        </p:nvGraphicFramePr>
        <p:xfrm>
          <a:off x="3886200" y="2943225"/>
          <a:ext cx="3313113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1" name="Equation" r:id="rId10" imgW="2616200" imgH="203200" progId="Equation.3">
                  <p:embed/>
                </p:oleObj>
              </mc:Choice>
              <mc:Fallback>
                <p:oleObj name="Equation" r:id="rId10" imgW="2616200" imgH="203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3225"/>
                        <a:ext cx="3313113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6" name="Object 8"/>
          <p:cNvGraphicFramePr>
            <a:graphicFrameLocks noChangeAspect="1"/>
          </p:cNvGraphicFramePr>
          <p:nvPr/>
        </p:nvGraphicFramePr>
        <p:xfrm>
          <a:off x="1752600" y="3505200"/>
          <a:ext cx="213360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2" name="Equation" r:id="rId12" imgW="1739900" imgH="203200" progId="Equation.3">
                  <p:embed/>
                </p:oleObj>
              </mc:Choice>
              <mc:Fallback>
                <p:oleObj name="Equation" r:id="rId12" imgW="1739900" imgH="203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505200"/>
                        <a:ext cx="2133600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7" name="Object 9"/>
          <p:cNvGraphicFramePr>
            <a:graphicFrameLocks noChangeAspect="1"/>
          </p:cNvGraphicFramePr>
          <p:nvPr/>
        </p:nvGraphicFramePr>
        <p:xfrm>
          <a:off x="1600200" y="4084638"/>
          <a:ext cx="3276600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3" name="Equation" r:id="rId14" imgW="2552700" imgH="914400" progId="Equation.3">
                  <p:embed/>
                </p:oleObj>
              </mc:Choice>
              <mc:Fallback>
                <p:oleObj name="Equation" r:id="rId14" imgW="2552700" imgH="914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084638"/>
                        <a:ext cx="3276600" cy="1173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8" name="Object 10"/>
          <p:cNvGraphicFramePr>
            <a:graphicFrameLocks noChangeAspect="1"/>
          </p:cNvGraphicFramePr>
          <p:nvPr/>
        </p:nvGraphicFramePr>
        <p:xfrm>
          <a:off x="1905000" y="5562600"/>
          <a:ext cx="2117725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4" name="Equation" r:id="rId16" imgW="1727200" imgH="203200" progId="Equation.3">
                  <p:embed/>
                </p:oleObj>
              </mc:Choice>
              <mc:Fallback>
                <p:oleObj name="Equation" r:id="rId16" imgW="1727200" imgH="203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562600"/>
                        <a:ext cx="2117725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9" name="Object 11"/>
          <p:cNvGraphicFramePr>
            <a:graphicFrameLocks noChangeAspect="1"/>
          </p:cNvGraphicFramePr>
          <p:nvPr/>
        </p:nvGraphicFramePr>
        <p:xfrm>
          <a:off x="4724400" y="5410200"/>
          <a:ext cx="28194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5" name="Equation" r:id="rId18" imgW="2260600" imgH="457200" progId="Equation.3">
                  <p:embed/>
                </p:oleObj>
              </mc:Choice>
              <mc:Fallback>
                <p:oleObj name="Equation" r:id="rId18" imgW="2260600" imgH="457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410200"/>
                        <a:ext cx="2819400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Anomalous Zeeman effect</a:t>
            </a:r>
          </a:p>
        </p:txBody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can therefore write Eqn. 1 as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This can be written in the form</a:t>
            </a:r>
          </a:p>
          <a:p>
            <a:endParaRPr lang="en-US"/>
          </a:p>
          <a:p>
            <a:pPr>
              <a:buFontTx/>
              <a:buNone/>
            </a:pPr>
            <a:r>
              <a:rPr lang="en-US"/>
              <a:t>	where </a:t>
            </a:r>
            <a:r>
              <a:rPr lang="en-US" i="1"/>
              <a:t>g</a:t>
            </a:r>
            <a:r>
              <a:rPr lang="en-US" i="1" baseline="-25000"/>
              <a:t>J</a:t>
            </a:r>
            <a:r>
              <a:rPr lang="en-US" i="1"/>
              <a:t> </a:t>
            </a:r>
            <a:r>
              <a:rPr lang="en-US"/>
              <a:t>is the </a:t>
            </a:r>
            <a:r>
              <a:rPr lang="en-US" i="1"/>
              <a:t>Lande g-factor </a:t>
            </a:r>
            <a:r>
              <a:rPr lang="en-US"/>
              <a:t>given by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r>
              <a:rPr lang="en-US"/>
              <a:t>This implies that </a:t>
            </a:r>
          </a:p>
          <a:p>
            <a:endParaRPr lang="en-US"/>
          </a:p>
          <a:p>
            <a:pPr>
              <a:buFontTx/>
              <a:buNone/>
            </a:pPr>
            <a:r>
              <a:rPr lang="en-US"/>
              <a:t>	and hence the interaction energy with the </a:t>
            </a:r>
            <a:r>
              <a:rPr lang="en-US" i="1"/>
              <a:t>B-</a:t>
            </a:r>
            <a:r>
              <a:rPr lang="en-US"/>
              <a:t>field is 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r>
              <a:rPr lang="en-US"/>
              <a:t>Classical theory predicts that </a:t>
            </a:r>
            <a:r>
              <a:rPr lang="en-US" i="1"/>
              <a:t>g</a:t>
            </a:r>
            <a:r>
              <a:rPr lang="en-US" i="1" baseline="-25000"/>
              <a:t>j</a:t>
            </a:r>
            <a:r>
              <a:rPr lang="en-US" i="1"/>
              <a:t> = </a:t>
            </a:r>
            <a:r>
              <a:rPr lang="en-US"/>
              <a:t>1. Departure from this due to spin in quantum picture.</a:t>
            </a:r>
          </a:p>
        </p:txBody>
      </p:sp>
      <p:graphicFrame>
        <p:nvGraphicFramePr>
          <p:cNvPr id="893956" name="Object 4"/>
          <p:cNvGraphicFramePr>
            <a:graphicFrameLocks noChangeAspect="1"/>
          </p:cNvGraphicFramePr>
          <p:nvPr/>
        </p:nvGraphicFramePr>
        <p:xfrm>
          <a:off x="2127250" y="1600200"/>
          <a:ext cx="526415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66" name="Equation" r:id="rId4" imgW="4279900" imgH="457200" progId="Equation.3">
                  <p:embed/>
                </p:oleObj>
              </mc:Choice>
              <mc:Fallback>
                <p:oleObj name="Equation" r:id="rId4" imgW="42799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1600200"/>
                        <a:ext cx="526415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3957" name="Object 5"/>
          <p:cNvGraphicFramePr>
            <a:graphicFrameLocks noChangeAspect="1"/>
          </p:cNvGraphicFramePr>
          <p:nvPr/>
        </p:nvGraphicFramePr>
        <p:xfrm>
          <a:off x="3733800" y="2362200"/>
          <a:ext cx="9271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67" name="Equation" r:id="rId6" imgW="787400" imgH="368300" progId="Equation.3">
                  <p:embed/>
                </p:oleObj>
              </mc:Choice>
              <mc:Fallback>
                <p:oleObj name="Equation" r:id="rId6" imgW="7874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362200"/>
                        <a:ext cx="927100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3958" name="Object 6"/>
          <p:cNvGraphicFramePr>
            <a:graphicFrameLocks noChangeAspect="1"/>
          </p:cNvGraphicFramePr>
          <p:nvPr/>
        </p:nvGraphicFramePr>
        <p:xfrm>
          <a:off x="3657600" y="3251200"/>
          <a:ext cx="266700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68" name="Equation" r:id="rId8" imgW="2057400" imgH="393700" progId="Equation.3">
                  <p:embed/>
                </p:oleObj>
              </mc:Choice>
              <mc:Fallback>
                <p:oleObj name="Equation" r:id="rId8" imgW="2057400" imgH="393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251200"/>
                        <a:ext cx="266700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3959" name="Object 7"/>
          <p:cNvGraphicFramePr>
            <a:graphicFrameLocks noChangeAspect="1"/>
          </p:cNvGraphicFramePr>
          <p:nvPr/>
        </p:nvGraphicFramePr>
        <p:xfrm>
          <a:off x="2438400" y="3824288"/>
          <a:ext cx="1219200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69" name="Equation" r:id="rId10" imgW="850900" imgH="203200" progId="Equation.3">
                  <p:embed/>
                </p:oleObj>
              </mc:Choice>
              <mc:Fallback>
                <p:oleObj name="Equation" r:id="rId10" imgW="850900" imgH="203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824288"/>
                        <a:ext cx="1219200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3960" name="Object 8"/>
          <p:cNvGraphicFramePr>
            <a:graphicFrameLocks noChangeAspect="1"/>
          </p:cNvGraphicFramePr>
          <p:nvPr/>
        </p:nvGraphicFramePr>
        <p:xfrm>
          <a:off x="3429000" y="4821238"/>
          <a:ext cx="2057400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70" name="Equation" r:id="rId12" imgW="1473200" imgH="203200" progId="Equation.3">
                  <p:embed/>
                </p:oleObj>
              </mc:Choice>
              <mc:Fallback>
                <p:oleObj name="Equation" r:id="rId12" imgW="1473200" imgH="203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821238"/>
                        <a:ext cx="2057400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3961" name="Rectangle 9"/>
          <p:cNvSpPr>
            <a:spLocks noChangeArrowheads="1"/>
          </p:cNvSpPr>
          <p:nvPr/>
        </p:nvSpPr>
        <p:spPr bwMode="auto">
          <a:xfrm>
            <a:off x="3352800" y="4800600"/>
            <a:ext cx="22098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Anomalous Zeeman effect spectra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Spectra can be understood by applying the selection rules for </a:t>
            </a:r>
            <a:r>
              <a:rPr lang="en-US" i="1"/>
              <a:t>J </a:t>
            </a:r>
            <a:r>
              <a:rPr lang="en-US"/>
              <a:t>and </a:t>
            </a:r>
            <a:r>
              <a:rPr lang="en-US" i="1"/>
              <a:t>m</a:t>
            </a:r>
            <a:r>
              <a:rPr lang="en-US" i="1" baseline="-25000"/>
              <a:t>j</a:t>
            </a:r>
            <a:r>
              <a:rPr lang="en-US"/>
              <a:t>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Polarizations of the transitions follow the </a:t>
            </a:r>
          </a:p>
          <a:p>
            <a:pPr>
              <a:buFontTx/>
              <a:buNone/>
            </a:pPr>
            <a:r>
              <a:rPr lang="en-US"/>
              <a:t>	same patterns as for normal Zeeman effect.</a:t>
            </a:r>
          </a:p>
          <a:p>
            <a:endParaRPr lang="en-US"/>
          </a:p>
          <a:p>
            <a:r>
              <a:rPr lang="en-US"/>
              <a:t>For example, consider the Na D-lines </a:t>
            </a:r>
          </a:p>
          <a:p>
            <a:pPr>
              <a:buFontTx/>
              <a:buNone/>
            </a:pPr>
            <a:r>
              <a:rPr lang="en-US"/>
              <a:t>	at right produced by 3p </a:t>
            </a:r>
            <a:r>
              <a:rPr lang="en-US">
                <a:sym typeface="Symbol" pitchFamily="84" charset="2"/>
              </a:rPr>
              <a:t></a:t>
            </a:r>
            <a:r>
              <a:rPr lang="en-US"/>
              <a:t> 3s transition. </a:t>
            </a:r>
          </a:p>
          <a:p>
            <a:endParaRPr lang="en-US"/>
          </a:p>
        </p:txBody>
      </p:sp>
      <p:graphicFrame>
        <p:nvGraphicFramePr>
          <p:cNvPr id="894980" name="Object 4"/>
          <p:cNvGraphicFramePr>
            <a:graphicFrameLocks noChangeAspect="1"/>
          </p:cNvGraphicFramePr>
          <p:nvPr/>
        </p:nvGraphicFramePr>
        <p:xfrm>
          <a:off x="2422525" y="1736725"/>
          <a:ext cx="9477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82" name="Equation" r:id="rId4" imgW="711200" imgH="431800" progId="Equation.3">
                  <p:embed/>
                </p:oleObj>
              </mc:Choice>
              <mc:Fallback>
                <p:oleObj name="Equation" r:id="rId4" imgW="711200" imgH="431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1736725"/>
                        <a:ext cx="94773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94983" name="Group 7"/>
          <p:cNvGrpSpPr>
            <a:grpSpLocks noChangeAspect="1"/>
          </p:cNvGrpSpPr>
          <p:nvPr/>
        </p:nvGrpSpPr>
        <p:grpSpPr bwMode="auto">
          <a:xfrm>
            <a:off x="4419600" y="1981200"/>
            <a:ext cx="4416425" cy="3679825"/>
            <a:chOff x="1776" y="672"/>
            <a:chExt cx="4010" cy="3382"/>
          </a:xfrm>
        </p:grpSpPr>
        <p:grpSp>
          <p:nvGrpSpPr>
            <p:cNvPr id="894984" name="Group 8"/>
            <p:cNvGrpSpPr>
              <a:grpSpLocks noChangeAspect="1"/>
            </p:cNvGrpSpPr>
            <p:nvPr/>
          </p:nvGrpSpPr>
          <p:grpSpPr bwMode="auto">
            <a:xfrm>
              <a:off x="1776" y="672"/>
              <a:ext cx="4010" cy="3382"/>
              <a:chOff x="1776" y="672"/>
              <a:chExt cx="4010" cy="3382"/>
            </a:xfrm>
          </p:grpSpPr>
          <p:pic>
            <p:nvPicPr>
              <p:cNvPr id="894985" name="Picture 9" descr="Na zeeman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776" y="672"/>
                <a:ext cx="4010" cy="3382"/>
              </a:xfrm>
              <a:prstGeom prst="rect">
                <a:avLst/>
              </a:prstGeom>
              <a:noFill/>
            </p:spPr>
          </p:pic>
          <p:sp>
            <p:nvSpPr>
              <p:cNvPr id="894986" name="Oval 10"/>
              <p:cNvSpPr>
                <a:spLocks noChangeAspect="1" noChangeArrowheads="1"/>
              </p:cNvSpPr>
              <p:nvPr/>
            </p:nvSpPr>
            <p:spPr bwMode="auto">
              <a:xfrm>
                <a:off x="1824" y="3744"/>
                <a:ext cx="240" cy="28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94987" name="Oval 11"/>
            <p:cNvSpPr>
              <a:spLocks noChangeAspect="1" noChangeArrowheads="1"/>
            </p:cNvSpPr>
            <p:nvPr/>
          </p:nvSpPr>
          <p:spPr bwMode="auto">
            <a:xfrm>
              <a:off x="1824" y="2208"/>
              <a:ext cx="240" cy="28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35605</TotalTime>
  <Words>593</Words>
  <Application>Microsoft Office PowerPoint</Application>
  <PresentationFormat>On-screen Show (4:3)</PresentationFormat>
  <Paragraphs>172</Paragraphs>
  <Slides>13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Symbol</vt:lpstr>
      <vt:lpstr>Times New Roman</vt:lpstr>
      <vt:lpstr>Default Design</vt:lpstr>
      <vt:lpstr>Equation</vt:lpstr>
      <vt:lpstr> </vt:lpstr>
      <vt:lpstr>The Zeeman Effect</vt:lpstr>
      <vt:lpstr>Zeeman Effect</vt:lpstr>
      <vt:lpstr>Norman Zeeman effect</vt:lpstr>
      <vt:lpstr>Norman Zeeman effect</vt:lpstr>
      <vt:lpstr>Norman Zeeman effect transitions</vt:lpstr>
      <vt:lpstr>Norman Zeeman effect transitions</vt:lpstr>
      <vt:lpstr>Norman Zeeman effect transitions</vt:lpstr>
      <vt:lpstr>Anomalous Zeeman effect</vt:lpstr>
      <vt:lpstr>Anomalous Zeeman effect</vt:lpstr>
      <vt:lpstr>Anomalous Zeeman effect</vt:lpstr>
      <vt:lpstr>Anomalous Zeeman effect</vt:lpstr>
      <vt:lpstr>Anomalous Zeeman effect spectra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depnider</dc:creator>
  <cp:lastModifiedBy>dalminder singh</cp:lastModifiedBy>
  <cp:revision>1525</cp:revision>
  <cp:lastPrinted>2009-02-03T15:35:10Z</cp:lastPrinted>
  <dcterms:created xsi:type="dcterms:W3CDTF">2001-12-15T20:56:40Z</dcterms:created>
  <dcterms:modified xsi:type="dcterms:W3CDTF">2015-12-24T13:02:47Z</dcterms:modified>
</cp:coreProperties>
</file>